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30.xml.rels" ContentType="application/vnd.openxmlformats-package.relationships+xml"/>
  <Override PartName="/ppt/slides/_rels/slide13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media/image28.png" ContentType="image/png"/>
  <Override PartName="/ppt/media/image26.jpeg" ContentType="image/jpeg"/>
  <Override PartName="/ppt/media/image11.png" ContentType="image/png"/>
  <Override PartName="/ppt/media/image25.jpeg" ContentType="image/jpeg"/>
  <Override PartName="/ppt/media/image24.jpeg" ContentType="image/jpeg"/>
  <Override PartName="/ppt/media/image29.png" ContentType="image/png"/>
  <Override PartName="/ppt/media/image22.jpeg" ContentType="image/jpeg"/>
  <Override PartName="/ppt/media/image27.png" ContentType="image/png"/>
  <Override PartName="/ppt/media/image21.jpeg" ContentType="image/jpeg"/>
  <Override PartName="/ppt/media/image20.png" ContentType="image/png"/>
  <Override PartName="/ppt/media/image8.png" ContentType="image/png"/>
  <Override PartName="/ppt/media/image38.jpeg" ContentType="image/jpeg"/>
  <Override PartName="/ppt/media/image7.png" ContentType="image/png"/>
  <Override PartName="/ppt/media/image13.png" ContentType="image/png"/>
  <Override PartName="/ppt/media/image30.png" ContentType="image/png"/>
  <Override PartName="/ppt/media/image10.png" ContentType="image/png"/>
  <Override PartName="/ppt/media/image9.png" ContentType="image/png"/>
  <Override PartName="/ppt/media/image12.jpeg" ContentType="image/jpeg"/>
  <Override PartName="/ppt/media/image17.png" ContentType="image/png"/>
  <Override PartName="/ppt/media/image34.png" ContentType="image/png"/>
  <Override PartName="/ppt/media/image32.png" ContentType="image/png"/>
  <Override PartName="/ppt/media/image40.png" ContentType="image/png"/>
  <Override PartName="/ppt/media/image33.png" ContentType="image/png"/>
  <Override PartName="/ppt/media/image16.png" ContentType="image/png"/>
  <Override PartName="/ppt/media/image37.png" ContentType="image/png"/>
  <Override PartName="/ppt/media/image4.jpeg" ContentType="image/jpeg"/>
  <Override PartName="/ppt/media/image2.png" ContentType="image/png"/>
  <Override PartName="/ppt/media/image6.png" ContentType="image/png"/>
  <Override PartName="/ppt/media/image3.jpeg" ContentType="image/jpeg"/>
  <Override PartName="/ppt/media/image1.png" ContentType="image/png"/>
  <Override PartName="/ppt/media/image19.jpeg" ContentType="image/jpeg"/>
  <Override PartName="/ppt/media/image36.jpeg" ContentType="image/jpeg"/>
  <Override PartName="/ppt/media/image5.png" ContentType="image/png"/>
  <Override PartName="/ppt/media/image14.png" ContentType="image/png"/>
  <Override PartName="/ppt/media/image31.png" ContentType="image/png"/>
  <Override PartName="/ppt/media/image39.png" ContentType="image/png"/>
  <Override PartName="/ppt/media/image15.jpeg" ContentType="image/jpeg"/>
  <Override PartName="/ppt/media/image23.jpeg" ContentType="image/jpeg"/>
  <Override PartName="/ppt/media/image18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CD1C8C-3E16-4D54-B276-E4FCF9A7D0F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93B657-4554-474B-9504-11EE9FF26422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2194E8-8F84-4907-8E20-D6B314282AB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6B6974-0CB7-4975-A973-A7270ECC36F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DE5DE7-9847-4A09-A32D-824A9EC83CF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6EDF58-9512-435D-AD48-F7A141A8CDF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0F5CCA-661C-455D-AA75-85052DFC694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CCE7C8-C736-4AB6-AA5E-9BCE81B9208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952FDF-4E47-43E1-B052-FE87BD7BE9E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C9049-AD3F-44DB-BEF0-CC70BBDB2B0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C36537-4B5D-4FA6-ABE2-D38A8623627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56ABEC-B030-4999-9325-438738F4CA6A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A9A97-736D-4FEE-875F-EB176C7623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A6965A-076E-4B33-A5D3-CBF51D18993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E4A998-6584-4353-903C-7AB67844BD5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34EB26-F1F2-4AAF-A05C-CFB481FAD59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0A147-1E32-4B46-90E3-CE848FFE1AE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857FE20-2F8E-4E6C-ADD2-7307413175B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DD5959-78D2-4CE8-A909-B32404B8BE7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C7F427-18B4-4966-AD0D-B9CA00B99AC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0C7B81-EF09-4B64-849E-69C82406526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E13FAE-8BAB-4349-9341-58F9FE03728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FF4687-EFDB-401B-9F98-F10622A41B8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276E071-2261-4EDD-95D9-4A436377D77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lt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486952-40B2-4671-AF34-4C1E17FAB123}" type="slidenum">
              <a:rPr b="0" lang="en" sz="1000" spc="-1" strike="noStrike">
                <a:solidFill>
                  <a:schemeClr val="lt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lt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8C6A77-60CF-4ACB-9E72-28CB4DE05E39}" type="slidenum">
              <a:rPr b="0" lang="en" sz="1000" spc="-1" strike="noStrike">
                <a:solidFill>
                  <a:schemeClr val="lt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MainSlide.mp4" TargetMode="External"/><Relationship Id="rId2" Type="http://schemas.microsoft.com/office/2007/relationships/media" Target="file:///run/media/krishnaraj/Classes/University/Third Year/First Semester/Digital Forensics and Investigation/Case Study/media/videos/main/1080p60/MainSlide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EarlyDaysOfTorrenting.mp4" TargetMode="External"/><Relationship Id="rId2" Type="http://schemas.microsoft.com/office/2007/relationships/media" Target="file:///run/media/krishnaraj/Classes/University/Third Year/First Semester/Digital Forensics and Investigation/Case Study/media/videos/main/1080p60/EarlyDaysOfTorrenting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LevalvIllegal.mp4" TargetMode="External"/><Relationship Id="rId2" Type="http://schemas.microsoft.com/office/2007/relationships/media" Target="file:///run/media/krishnaraj/Classes/University/Third Year/First Semester/Digital Forensics and Investigation/Case Study/media/videos/main/1080p60/LevalvIllegal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YifySuccess.mp4" TargetMode="External"/><Relationship Id="rId2" Type="http://schemas.microsoft.com/office/2007/relationships/media" Target="file:///run/media/krishnaraj/Classes/University/Third Year/First Semester/Digital Forensics and Investigation/Case Study/media/videos/main/1080p60/YifySuccess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AttemptsToTakeDown.mp4" TargetMode="External"/><Relationship Id="rId2" Type="http://schemas.microsoft.com/office/2007/relationships/media" Target="file:///run/media/krishnaraj/Classes/University/Third Year/First Semester/Digital Forensics and Investigation/Case Study/media/videos/main/1080p60/AttemptsToTakeDown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HowCaught.mp4" TargetMode="External"/><Relationship Id="rId2" Type="http://schemas.microsoft.com/office/2007/relationships/media" Target="file:///run/media/krishnaraj/Classes/University/Third Year/First Semester/Digital Forensics and Investigation/Case Study/media/videos/main/1080p60/HowCaught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FinalResult.mp4" TargetMode="External"/><Relationship Id="rId2" Type="http://schemas.microsoft.com/office/2007/relationships/media" Target="file:///run/media/krishnaraj/Classes/University/Third Year/First Semester/Digital Forensics and Investigation/Case Study/media/videos/main/1080p60/FinalResult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Conclusion.mp4" TargetMode="External"/><Relationship Id="rId2" Type="http://schemas.microsoft.com/office/2007/relationships/media" Target="file:///run/media/krishnaraj/Classes/University/Third Year/First Semester/Digital Forensics and Investigation/Case Study/media/videos/main/1080p60/Conclusion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KjymSINEEhw&amp;t=9s" TargetMode="External"/><Relationship Id="rId2" Type="http://schemas.openxmlformats.org/officeDocument/2006/relationships/hyperlink" Target="https://www.youtube.com/watch?v=A46FZmpL2gk&amp;t=12s" TargetMode="External"/><Relationship Id="rId3" Type="http://schemas.openxmlformats.org/officeDocument/2006/relationships/hyperlink" Target="https://torrentfreak.com/mpaa-we-shut-down-ytsyify-and-popcorn-time-151103/" TargetMode="External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file:///run/media/krishnaraj/Classes/University/Third Year/First Semester/Digital Forensics and Investigation/Case Study/media/videos/main/1080p60/HowTorrentingWorks.mp4" TargetMode="External"/><Relationship Id="rId2" Type="http://schemas.microsoft.com/office/2007/relationships/media" Target="file:///run/media/krishnaraj/Classes/University/Third Year/First Semester/Digital Forensics and Investigation/Case Study/media/videos/main/1080p60/HowTorrentingWorks.mp4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50400" y="0"/>
            <a:ext cx="9194400" cy="517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00;p22" descr=""/>
          <p:cNvPicPr/>
          <p:nvPr/>
        </p:nvPicPr>
        <p:blipFill>
          <a:blip r:embed="rId1"/>
          <a:stretch/>
        </p:blipFill>
        <p:spPr>
          <a:xfrm>
            <a:off x="152280" y="275040"/>
            <a:ext cx="8838360" cy="442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9600" y="0"/>
            <a:ext cx="9273240" cy="52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Google Shape;113;p24" descr=""/>
          <p:cNvPicPr/>
          <p:nvPr/>
        </p:nvPicPr>
        <p:blipFill>
          <a:blip r:embed="rId1"/>
          <a:stretch/>
        </p:blipFill>
        <p:spPr>
          <a:xfrm>
            <a:off x="-209880" y="-428400"/>
            <a:ext cx="9420120" cy="571680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14;p24"/>
          <p:cNvSpPr/>
          <p:nvPr/>
        </p:nvSpPr>
        <p:spPr>
          <a:xfrm>
            <a:off x="661680" y="274320"/>
            <a:ext cx="3123360" cy="16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5400" spc="-1" strike="noStrike">
                <a:solidFill>
                  <a:srgbClr val="000000"/>
                </a:solidFill>
                <a:latin typeface="Quicksand"/>
                <a:ea typeface="Quicksand"/>
              </a:rPr>
              <a:t>Bram Cohen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Google Shape;115;p24"/>
          <p:cNvSpPr/>
          <p:nvPr/>
        </p:nvSpPr>
        <p:spPr>
          <a:xfrm>
            <a:off x="628200" y="2372040"/>
            <a:ext cx="255456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Quicksand"/>
                <a:ea typeface="Quicksand"/>
              </a:rPr>
              <a:t>Inventer of the Bit-Torrent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Quicksand"/>
                <a:ea typeface="Quicksand"/>
              </a:rPr>
              <a:t>Protocol, 2001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20;p25" descr=""/>
          <p:cNvPicPr/>
          <p:nvPr/>
        </p:nvPicPr>
        <p:blipFill>
          <a:blip r:embed="rId1"/>
          <a:stretch/>
        </p:blipFill>
        <p:spPr>
          <a:xfrm>
            <a:off x="600840" y="0"/>
            <a:ext cx="794160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7" name="Google Shape;127;p26" descr=""/>
          <p:cNvPicPr/>
          <p:nvPr/>
        </p:nvPicPr>
        <p:blipFill>
          <a:blip r:embed="rId1"/>
          <a:stretch/>
        </p:blipFill>
        <p:spPr>
          <a:xfrm>
            <a:off x="102960" y="130680"/>
            <a:ext cx="8937360" cy="48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Google Shape;134;p27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39;p28" descr=""/>
          <p:cNvPicPr/>
          <p:nvPr/>
        </p:nvPicPr>
        <p:blipFill>
          <a:blip r:embed="rId1"/>
          <a:stretch/>
        </p:blipFill>
        <p:spPr>
          <a:xfrm>
            <a:off x="709560" y="471960"/>
            <a:ext cx="7381800" cy="41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Google Shape;146;p29" descr=""/>
          <p:cNvPicPr/>
          <p:nvPr/>
        </p:nvPicPr>
        <p:blipFill>
          <a:blip r:embed="rId1"/>
          <a:stretch/>
        </p:blipFill>
        <p:spPr>
          <a:xfrm>
            <a:off x="0" y="48240"/>
            <a:ext cx="9143280" cy="50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7" name="Google Shape;153;p30" descr=""/>
          <p:cNvPicPr/>
          <p:nvPr/>
        </p:nvPicPr>
        <p:blipFill>
          <a:blip r:embed="rId1"/>
          <a:stretch/>
        </p:blipFill>
        <p:spPr>
          <a:xfrm>
            <a:off x="590760" y="138600"/>
            <a:ext cx="7724160" cy="47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0" name="Google Shape;160;p31" descr=""/>
          <p:cNvPicPr/>
          <p:nvPr/>
        </p:nvPicPr>
        <p:blipFill>
          <a:blip r:embed="rId1"/>
          <a:stretch/>
        </p:blipFill>
        <p:spPr>
          <a:xfrm>
            <a:off x="0" y="864360"/>
            <a:ext cx="9143280" cy="34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372240" cy="52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" name="Google Shape;167;p32" descr=""/>
          <p:cNvPicPr/>
          <p:nvPr/>
        </p:nvPicPr>
        <p:blipFill>
          <a:blip r:embed="rId1"/>
          <a:stretch/>
        </p:blipFill>
        <p:spPr>
          <a:xfrm>
            <a:off x="0" y="1199520"/>
            <a:ext cx="9143280" cy="274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" name="Google Shape;174;p33" descr=""/>
          <p:cNvPicPr/>
          <p:nvPr/>
        </p:nvPicPr>
        <p:blipFill>
          <a:blip r:embed="rId1"/>
          <a:stretch/>
        </p:blipFill>
        <p:spPr>
          <a:xfrm>
            <a:off x="0" y="1199520"/>
            <a:ext cx="9143280" cy="274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96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85;p35" descr=""/>
          <p:cNvPicPr/>
          <p:nvPr/>
        </p:nvPicPr>
        <p:blipFill>
          <a:blip r:embed="rId1"/>
          <a:stretch/>
        </p:blipFill>
        <p:spPr>
          <a:xfrm>
            <a:off x="2470680" y="631080"/>
            <a:ext cx="3880440" cy="38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Google Shape;192;p36" descr=""/>
          <p:cNvPicPr/>
          <p:nvPr/>
        </p:nvPicPr>
        <p:blipFill>
          <a:blip r:embed="rId1"/>
          <a:stretch/>
        </p:blipFill>
        <p:spPr>
          <a:xfrm>
            <a:off x="589680" y="181800"/>
            <a:ext cx="7963560" cy="477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Google Shape;199;p37" descr=""/>
          <p:cNvPicPr/>
          <p:nvPr/>
        </p:nvPicPr>
        <p:blipFill>
          <a:blip r:embed="rId1"/>
          <a:stretch/>
        </p:blipFill>
        <p:spPr>
          <a:xfrm>
            <a:off x="0" y="0"/>
            <a:ext cx="896436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7" name="Google Shape;206;p38" descr=""/>
          <p:cNvPicPr/>
          <p:nvPr/>
        </p:nvPicPr>
        <p:blipFill>
          <a:blip r:embed="rId1"/>
          <a:stretch/>
        </p:blipFill>
        <p:spPr>
          <a:xfrm>
            <a:off x="1501920" y="177120"/>
            <a:ext cx="6384960" cy="478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211;p39" descr=""/>
          <p:cNvPicPr/>
          <p:nvPr/>
        </p:nvPicPr>
        <p:blipFill>
          <a:blip r:embed="rId1"/>
          <a:stretch/>
        </p:blipFill>
        <p:spPr>
          <a:xfrm>
            <a:off x="4572000" y="1572120"/>
            <a:ext cx="4474440" cy="336024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212;p39" descr=""/>
          <p:cNvPicPr/>
          <p:nvPr/>
        </p:nvPicPr>
        <p:blipFill>
          <a:blip r:embed="rId2"/>
          <a:stretch/>
        </p:blipFill>
        <p:spPr>
          <a:xfrm>
            <a:off x="0" y="0"/>
            <a:ext cx="4474440" cy="297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2" name="Google Shape;219;p40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5" name="Google Shape;226;p41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4;p15" descr=""/>
          <p:cNvPicPr/>
          <p:nvPr/>
        </p:nvPicPr>
        <p:blipFill>
          <a:blip r:embed="rId1"/>
          <a:stretch/>
        </p:blipFill>
        <p:spPr>
          <a:xfrm>
            <a:off x="-105120" y="0"/>
            <a:ext cx="924840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8" name="Google Shape;233;p42" descr=""/>
          <p:cNvPicPr/>
          <p:nvPr/>
        </p:nvPicPr>
        <p:blipFill>
          <a:blip r:embed="rId1"/>
          <a:stretch/>
        </p:blipFill>
        <p:spPr>
          <a:xfrm>
            <a:off x="0" y="19440"/>
            <a:ext cx="9143280" cy="510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Google Shape;240;p43" descr=""/>
          <p:cNvPicPr/>
          <p:nvPr/>
        </p:nvPicPr>
        <p:blipFill>
          <a:blip r:embed="rId1"/>
          <a:stretch/>
        </p:blipFill>
        <p:spPr>
          <a:xfrm>
            <a:off x="0" y="19440"/>
            <a:ext cx="9143280" cy="510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96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5" name="Google Shape;253;p45" descr=""/>
          <p:cNvPicPr/>
          <p:nvPr/>
        </p:nvPicPr>
        <p:blipFill>
          <a:blip r:embed="rId1"/>
          <a:stretch/>
        </p:blipFill>
        <p:spPr>
          <a:xfrm>
            <a:off x="792000" y="329400"/>
            <a:ext cx="7388640" cy="448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8" name="Google Shape;260;p46" descr=""/>
          <p:cNvPicPr/>
          <p:nvPr/>
        </p:nvPicPr>
        <p:blipFill>
          <a:blip r:embed="rId1"/>
          <a:stretch/>
        </p:blipFill>
        <p:spPr>
          <a:xfrm>
            <a:off x="334440" y="0"/>
            <a:ext cx="84740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96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Google Shape;273;p48" descr=""/>
          <p:cNvPicPr/>
          <p:nvPr/>
        </p:nvPicPr>
        <p:blipFill>
          <a:blip r:embed="rId1"/>
          <a:stretch/>
        </p:blipFill>
        <p:spPr>
          <a:xfrm>
            <a:off x="792000" y="180360"/>
            <a:ext cx="7131960" cy="478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Google Shape;280;p49" descr=""/>
          <p:cNvPicPr/>
          <p:nvPr/>
        </p:nvPicPr>
        <p:blipFill>
          <a:blip r:embed="rId1"/>
          <a:stretch/>
        </p:blipFill>
        <p:spPr>
          <a:xfrm>
            <a:off x="452520" y="0"/>
            <a:ext cx="82378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Google Shape;287;p50" descr=""/>
          <p:cNvPicPr/>
          <p:nvPr/>
        </p:nvPicPr>
        <p:blipFill>
          <a:blip r:embed="rId1"/>
          <a:stretch/>
        </p:blipFill>
        <p:spPr>
          <a:xfrm>
            <a:off x="452520" y="0"/>
            <a:ext cx="82378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1" name="Google Shape;294;p51" descr=""/>
          <p:cNvPicPr/>
          <p:nvPr/>
        </p:nvPicPr>
        <p:blipFill>
          <a:blip r:embed="rId1"/>
          <a:stretch/>
        </p:blipFill>
        <p:spPr>
          <a:xfrm>
            <a:off x="3909600" y="1870920"/>
            <a:ext cx="4866120" cy="303768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95;p51" descr=""/>
          <p:cNvPicPr/>
          <p:nvPr/>
        </p:nvPicPr>
        <p:blipFill>
          <a:blip r:embed="rId2"/>
          <a:stretch/>
        </p:blipFill>
        <p:spPr>
          <a:xfrm>
            <a:off x="311760" y="161280"/>
            <a:ext cx="4984200" cy="311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69;p16" descr=""/>
          <p:cNvPicPr/>
          <p:nvPr/>
        </p:nvPicPr>
        <p:blipFill>
          <a:blip r:embed="rId1"/>
          <a:stretch/>
        </p:blipFill>
        <p:spPr>
          <a:xfrm>
            <a:off x="2082600" y="0"/>
            <a:ext cx="514296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300;p52" descr=""/>
          <p:cNvPicPr/>
          <p:nvPr/>
        </p:nvPicPr>
        <p:blipFill>
          <a:blip r:embed="rId1"/>
          <a:stretch/>
        </p:blipFill>
        <p:spPr>
          <a:xfrm>
            <a:off x="3965400" y="818280"/>
            <a:ext cx="4899600" cy="326052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301;p52" descr=""/>
          <p:cNvPicPr/>
          <p:nvPr/>
        </p:nvPicPr>
        <p:blipFill>
          <a:blip r:embed="rId2"/>
          <a:stretch/>
        </p:blipFill>
        <p:spPr>
          <a:xfrm>
            <a:off x="96480" y="641520"/>
            <a:ext cx="3659760" cy="385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306;p5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Google Shape;319;p55" descr=""/>
          <p:cNvPicPr/>
          <p:nvPr/>
        </p:nvPicPr>
        <p:blipFill>
          <a:blip r:embed="rId1"/>
          <a:stretch/>
        </p:blipFill>
        <p:spPr>
          <a:xfrm>
            <a:off x="465480" y="117000"/>
            <a:ext cx="8093880" cy="490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2" name="Google Shape;326;p56" descr=""/>
          <p:cNvPicPr/>
          <p:nvPr/>
        </p:nvPicPr>
        <p:blipFill>
          <a:blip r:embed="rId1"/>
          <a:stretch/>
        </p:blipFill>
        <p:spPr>
          <a:xfrm>
            <a:off x="247680" y="0"/>
            <a:ext cx="864792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Quicksand"/>
                <a:ea typeface="Quicksand"/>
              </a:rPr>
              <a:t>References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chemeClr val="hlink"/>
                </a:solidFill>
                <a:uFillTx/>
                <a:latin typeface="Quicksand"/>
                <a:ea typeface="Quicksand"/>
                <a:hlinkClick r:id="rId1"/>
              </a:rPr>
              <a:t>https://www.youtube.com/watch?v=KjymSINEEhw&amp;t=9s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chemeClr val="hlink"/>
                </a:solidFill>
                <a:uFillTx/>
                <a:latin typeface="Quicksand"/>
                <a:ea typeface="Quicksand"/>
                <a:hlinkClick r:id="rId2"/>
              </a:rPr>
              <a:t>https://www.youtube.com/watch?v=A46FZmpL2gk&amp;t=12s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chemeClr val="hlink"/>
                </a:solidFill>
                <a:uFillTx/>
                <a:latin typeface="Quicksand"/>
                <a:ea typeface="Quicksand"/>
                <a:hlinkClick r:id="rId3"/>
              </a:rPr>
              <a:t>https://torrentfreak.com/mpaa-we-shut-down-ytsyify-and-popcorn-time-151103/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74;p17" descr=""/>
          <p:cNvPicPr/>
          <p:nvPr/>
        </p:nvPicPr>
        <p:blipFill>
          <a:blip r:embed="rId1"/>
          <a:stretch/>
        </p:blipFill>
        <p:spPr>
          <a:xfrm>
            <a:off x="1974600" y="-25560"/>
            <a:ext cx="5194080" cy="51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29600" y="0"/>
            <a:ext cx="9273240" cy="52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5;p19" descr=""/>
          <p:cNvPicPr/>
          <p:nvPr/>
        </p:nvPicPr>
        <p:blipFill>
          <a:blip r:embed="rId1"/>
          <a:stretch/>
        </p:blipFill>
        <p:spPr>
          <a:xfrm>
            <a:off x="566280" y="0"/>
            <a:ext cx="80110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90;p20" descr=""/>
          <p:cNvPicPr/>
          <p:nvPr/>
        </p:nvPicPr>
        <p:blipFill>
          <a:blip r:embed="rId1"/>
          <a:stretch/>
        </p:blipFill>
        <p:spPr>
          <a:xfrm>
            <a:off x="581040" y="9360"/>
            <a:ext cx="7981200" cy="512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95;p21" descr=""/>
          <p:cNvPicPr/>
          <p:nvPr/>
        </p:nvPicPr>
        <p:blipFill>
          <a:blip r:embed="rId1"/>
          <a:stretch/>
        </p:blipFill>
        <p:spPr>
          <a:xfrm>
            <a:off x="959760" y="152280"/>
            <a:ext cx="7536240" cy="483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1a1a1a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1a1a1a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Application>LibreOffice/7.6.1.2$Linux_X86_64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2023-10-25T12:13:44Z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